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322" r:id="rId2"/>
    <p:sldId id="1328" r:id="rId3"/>
    <p:sldId id="1327" r:id="rId4"/>
    <p:sldId id="1318" r:id="rId5"/>
    <p:sldId id="1329" r:id="rId6"/>
    <p:sldId id="1317" r:id="rId7"/>
    <p:sldId id="1316" r:id="rId8"/>
    <p:sldId id="1330" r:id="rId9"/>
    <p:sldId id="1321" r:id="rId10"/>
    <p:sldId id="132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6A"/>
    <a:srgbClr val="FB001B"/>
    <a:srgbClr val="D70017"/>
    <a:srgbClr val="26006E"/>
    <a:srgbClr val="660000"/>
    <a:srgbClr val="720065"/>
    <a:srgbClr val="95004E"/>
    <a:srgbClr val="B70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7" d="100"/>
          <a:sy n="147" d="100"/>
        </p:scale>
        <p:origin x="-2296" y="-1064"/>
      </p:cViewPr>
      <p:guideLst>
        <p:guide orient="horz" pos="1983"/>
        <p:guide pos="2875"/>
      </p:guideLst>
    </p:cSldViewPr>
  </p:slideViewPr>
  <p:outlineViewPr>
    <p:cViewPr>
      <p:scale>
        <a:sx n="33" d="100"/>
        <a:sy n="33" d="100"/>
      </p:scale>
      <p:origin x="0" y="22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7" d="100"/>
        <a:sy n="387" d="100"/>
      </p:scale>
      <p:origin x="0" y="8752"/>
    </p:cViewPr>
  </p:sorterViewPr>
  <p:notesViewPr>
    <p:cSldViewPr snapToGrid="0">
      <p:cViewPr varScale="1">
        <p:scale>
          <a:sx n="94" d="100"/>
          <a:sy n="94" d="100"/>
        </p:scale>
        <p:origin x="-138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6105B6-7C30-634A-A043-1B3869E7E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37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B73C3D-8A4A-734A-B119-1C87252B3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66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941888"/>
            <a:ext cx="33909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AC_MED LOGO copy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87687" y="5851055"/>
            <a:ext cx="2087879" cy="422436"/>
          </a:xfrm>
          <a:prstGeom prst="rect">
            <a:avLst/>
          </a:prstGeom>
          <a:solidFill>
            <a:schemeClr val="bg1">
              <a:lumMod val="40000"/>
              <a:lumOff val="60000"/>
              <a:alpha val="13000"/>
            </a:schemeClr>
          </a:solidFill>
          <a:ln w="9525">
            <a:noFill/>
            <a:miter lim="800000"/>
            <a:headEnd/>
            <a:tailEnd/>
          </a:ln>
          <a:effectLst>
            <a:reflection stA="72000" endPos="35000" dir="5400000" sy="-100000" algn="bl" rotWithShape="0"/>
          </a:effectLst>
        </p:spPr>
      </p:pic>
      <p:pic>
        <p:nvPicPr>
          <p:cNvPr id="6" name="Picture 5" descr="Logo-Medical-Imagi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30189" y="5029346"/>
            <a:ext cx="512811" cy="689895"/>
          </a:xfrm>
          <a:prstGeom prst="rect">
            <a:avLst/>
          </a:prstGeom>
          <a:solidFill>
            <a:schemeClr val="bg1">
              <a:lumMod val="40000"/>
              <a:lumOff val="60000"/>
              <a:alpha val="13000"/>
            </a:schemeClr>
          </a:solidFill>
          <a:ln w="9525">
            <a:noFill/>
            <a:miter lim="800000"/>
            <a:headEnd/>
            <a:tailEnd/>
          </a:ln>
          <a:effectLst>
            <a:reflection stA="72000" endPos="35000" dir="5400000" sy="-100000" algn="bl" rotWithShape="0"/>
          </a:effectLst>
        </p:spPr>
      </p:pic>
      <p:pic>
        <p:nvPicPr>
          <p:cNvPr id="7" name="Picture 6" descr="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86215" y="5842280"/>
            <a:ext cx="1026499" cy="430592"/>
          </a:xfrm>
          <a:prstGeom prst="rect">
            <a:avLst/>
          </a:prstGeom>
          <a:solidFill>
            <a:schemeClr val="bg2"/>
          </a:solidFill>
          <a:effectLst>
            <a:reflection stA="72000" endPos="35000" dir="5400000" sy="-100000" algn="bl" rotWithShape="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1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3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7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67600" y="64770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83" r:id="rId1"/>
    <p:sldLayoutId id="2147485884" r:id="rId2"/>
    <p:sldLayoutId id="2147485885" r:id="rId3"/>
    <p:sldLayoutId id="2147485886" r:id="rId4"/>
    <p:sldLayoutId id="2147485887" r:id="rId5"/>
    <p:sldLayoutId id="2147485888" r:id="rId6"/>
    <p:sldLayoutId id="2147485889" r:id="rId7"/>
    <p:sldLayoutId id="2147485890" r:id="rId8"/>
    <p:sldLayoutId id="2147485891" r:id="rId9"/>
    <p:sldLayoutId id="2147485892" r:id="rId10"/>
    <p:sldLayoutId id="21474858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Times New Roman" pitchFamily="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Times New Roman" pitchFamily="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Times New Roman" pitchFamily="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Times New Roman" pitchFamily="1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Times New Roman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Times New Roman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Times New Roman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66"/>
          </a:solidFill>
          <a:latin typeface="Times New Roman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6.gif"/><Relationship Id="rId8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685800" y="54847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9pPr>
          </a:lstStyle>
          <a:p>
            <a:r>
              <a:rPr lang="en-US" smtClean="0"/>
              <a:t>“The Brain Stress Test”</a:t>
            </a:r>
            <a:endParaRPr lang="en-US" dirty="0"/>
          </a:p>
        </p:txBody>
      </p:sp>
      <p:pic>
        <p:nvPicPr>
          <p:cNvPr id="6" name="Picture 5" descr="images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84" y="1778011"/>
            <a:ext cx="3102538" cy="289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941888"/>
            <a:ext cx="33909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FAC_MED LOGO copy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7687" y="5851055"/>
            <a:ext cx="2087879" cy="422436"/>
          </a:xfrm>
          <a:prstGeom prst="rect">
            <a:avLst/>
          </a:prstGeom>
          <a:solidFill>
            <a:schemeClr val="bg1">
              <a:lumMod val="40000"/>
              <a:lumOff val="60000"/>
              <a:alpha val="13000"/>
            </a:schemeClr>
          </a:solidFill>
          <a:ln w="9525">
            <a:noFill/>
            <a:miter lim="800000"/>
            <a:headEnd/>
            <a:tailEnd/>
          </a:ln>
          <a:effectLst>
            <a:reflection stA="72000" endPos="35000" dir="5400000" sy="-100000" algn="bl" rotWithShape="0"/>
          </a:effectLst>
        </p:spPr>
      </p:pic>
      <p:pic>
        <p:nvPicPr>
          <p:cNvPr id="8" name="Picture 7" descr="Logo-Medical-Imag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189" y="5029346"/>
            <a:ext cx="512811" cy="689895"/>
          </a:xfrm>
          <a:prstGeom prst="rect">
            <a:avLst/>
          </a:prstGeom>
          <a:solidFill>
            <a:schemeClr val="bg1">
              <a:lumMod val="40000"/>
              <a:lumOff val="60000"/>
              <a:alpha val="13000"/>
            </a:schemeClr>
          </a:solidFill>
          <a:ln w="9525">
            <a:noFill/>
            <a:miter lim="800000"/>
            <a:headEnd/>
            <a:tailEnd/>
          </a:ln>
          <a:effectLst>
            <a:reflection stA="72000" endPos="35000" dir="5400000" sy="-100000" algn="bl" rotWithShape="0"/>
          </a:effectLst>
        </p:spPr>
      </p:pic>
      <p:pic>
        <p:nvPicPr>
          <p:cNvPr id="9" name="Picture 8" descr="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15" y="5842280"/>
            <a:ext cx="1026499" cy="430592"/>
          </a:xfrm>
          <a:prstGeom prst="rect">
            <a:avLst/>
          </a:prstGeom>
          <a:solidFill>
            <a:schemeClr val="bg2"/>
          </a:solidFill>
          <a:effectLst>
            <a:reflection stA="72000" endPos="35000" dir="5400000" sy="-100000" algn="bl" rotWithShape="0"/>
          </a:effectLst>
        </p:spPr>
      </p:pic>
      <p:pic>
        <p:nvPicPr>
          <p:cNvPr id="2" name="Picture 1" descr="Joe Fisher.gi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4385" r="11263" b="17596"/>
          <a:stretch/>
        </p:blipFill>
        <p:spPr>
          <a:xfrm>
            <a:off x="848155" y="2389747"/>
            <a:ext cx="1616703" cy="2264415"/>
          </a:xfrm>
          <a:prstGeom prst="rect">
            <a:avLst/>
          </a:prstGeom>
        </p:spPr>
      </p:pic>
      <p:pic>
        <p:nvPicPr>
          <p:cNvPr id="10" name="Picture 9" descr="DM.tif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 b="820"/>
          <a:stretch/>
        </p:blipFill>
        <p:spPr>
          <a:xfrm>
            <a:off x="6639549" y="2356324"/>
            <a:ext cx="1629448" cy="229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3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Title 1"/>
          <p:cNvSpPr>
            <a:spLocks noGrp="1"/>
          </p:cNvSpPr>
          <p:nvPr>
            <p:ph type="title"/>
          </p:nvPr>
        </p:nvSpPr>
        <p:spPr>
          <a:xfrm>
            <a:off x="685800" y="30396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Acknowledgements:</a:t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8770" name="Content Placeholder 2"/>
          <p:cNvSpPr>
            <a:spLocks noGrp="1"/>
          </p:cNvSpPr>
          <p:nvPr>
            <p:ph idx="1"/>
          </p:nvPr>
        </p:nvSpPr>
        <p:spPr>
          <a:xfrm>
            <a:off x="685800" y="975040"/>
            <a:ext cx="7772400" cy="4114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ＭＳ Ｐゴシック" charset="0"/>
              </a:rPr>
              <a:t>Al </a:t>
            </a:r>
            <a:r>
              <a:rPr lang="en-US" sz="1800" dirty="0" err="1" smtClean="0">
                <a:latin typeface="Times New Roman" charset="0"/>
                <a:ea typeface="ＭＳ Ｐゴシック" charset="0"/>
              </a:rPr>
              <a:t>Hadid</a:t>
            </a:r>
            <a:endParaRPr lang="en-US" sz="1800" dirty="0" smtClean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 err="1" smtClean="0">
                <a:latin typeface="Times New Roman" charset="0"/>
                <a:ea typeface="ＭＳ Ｐゴシック" charset="0"/>
              </a:rPr>
              <a:t>Batistsi-Charbonnay</a:t>
            </a:r>
            <a:endParaRPr lang="en-US" sz="1800" dirty="0" smtClean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ＭＳ Ｐゴシック" charset="0"/>
              </a:rPr>
              <a:t>Conklin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ＭＳ Ｐゴシック" charset="0"/>
              </a:rPr>
              <a:t>Crawley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>
                <a:latin typeface="Times New Roman" charset="0"/>
                <a:ea typeface="ＭＳ Ｐゴシック" charset="0"/>
              </a:rPr>
              <a:t>Duffin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Dufort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Fierstra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Fisher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Times New Roman" charset="0"/>
                <a:ea typeface="ＭＳ Ｐゴシック" charset="0"/>
              </a:rPr>
              <a:t>Han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>
                <a:latin typeface="Times New Roman" charset="0"/>
                <a:ea typeface="ＭＳ Ｐゴシック" charset="0"/>
              </a:rPr>
              <a:t>Heyn</a:t>
            </a:r>
            <a:endParaRPr lang="en-US" sz="1800" dirty="0" smtClean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ＭＳ Ｐゴシック" charset="0"/>
              </a:rPr>
              <a:t>Holmes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 err="1" smtClean="0">
                <a:latin typeface="Times New Roman" charset="0"/>
                <a:ea typeface="ＭＳ Ｐゴシック" charset="0"/>
              </a:rPr>
              <a:t>Mandell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 err="1" smtClean="0">
                <a:latin typeface="Times New Roman" charset="0"/>
                <a:ea typeface="ＭＳ Ｐゴシック" charset="0"/>
              </a:rPr>
              <a:t>Poublanc</a:t>
            </a:r>
            <a:endParaRPr lang="en-US" sz="1800" dirty="0" smtClean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ＭＳ Ｐゴシック" charset="0"/>
              </a:rPr>
              <a:t>Rosen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ＭＳ Ｐゴシック" charset="0"/>
              </a:rPr>
              <a:t>Sam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  <a:ea typeface="ＭＳ Ｐゴシック" charset="0"/>
              </a:rPr>
              <a:t>Silver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>
                <a:latin typeface="Times New Roman" charset="0"/>
                <a:ea typeface="ＭＳ Ｐゴシック" charset="0"/>
              </a:rPr>
              <a:t>Slessarev</a:t>
            </a:r>
            <a:endParaRPr lang="en-US" sz="1800" dirty="0" smtClean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 err="1" smtClean="0">
                <a:latin typeface="Times New Roman" charset="0"/>
                <a:ea typeface="ＭＳ Ｐゴシック" charset="0"/>
              </a:rPr>
              <a:t>Sobczyk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 err="1">
                <a:latin typeface="Times New Roman" charset="0"/>
                <a:ea typeface="ＭＳ Ｐゴシック" charset="0"/>
              </a:rPr>
              <a:t>Tymianski</a:t>
            </a:r>
            <a:endParaRPr lang="en-US" sz="1800" dirty="0">
              <a:latin typeface="Times New Roman" charset="0"/>
              <a:ea typeface="ＭＳ Ｐゴシック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c9dd481c844ce17cf0d2af82861df5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81" y="1399106"/>
            <a:ext cx="4244801" cy="4913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4919" y="6314834"/>
            <a:ext cx="992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Wired.com</a:t>
            </a:r>
            <a:endParaRPr lang="en-US" sz="1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How the Brain Controls Blood Flow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blood vessels normally relax or contract to control blood flow depending on how active the brain is</a:t>
            </a:r>
          </a:p>
          <a:p>
            <a:r>
              <a:rPr lang="en-US" dirty="0" smtClean="0"/>
              <a:t>This can be tested by raising blood levels of carbon dioxide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548472"/>
            <a:ext cx="9144000" cy="1143000"/>
          </a:xfrm>
        </p:spPr>
        <p:txBody>
          <a:bodyPr/>
          <a:lstStyle/>
          <a:p>
            <a:r>
              <a:rPr lang="en-US" dirty="0" smtClean="0"/>
              <a:t>Mapping Brain Blood Flow Control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66950" y="4268788"/>
            <a:ext cx="233363" cy="777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 rot="-2605695">
            <a:off x="2946400" y="5741988"/>
            <a:ext cx="204788" cy="1587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1523591" y="2286271"/>
            <a:ext cx="6520370" cy="2960571"/>
            <a:chOff x="-1523591" y="2286271"/>
            <a:chExt cx="6520370" cy="2960571"/>
          </a:xfrm>
        </p:grpSpPr>
        <p:pic>
          <p:nvPicPr>
            <p:cNvPr id="38" name="Picture 2" descr="RespirAct in MR combo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43"/>
            <a:stretch/>
          </p:blipFill>
          <p:spPr bwMode="auto">
            <a:xfrm>
              <a:off x="342575" y="2286271"/>
              <a:ext cx="2756164" cy="2074657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-1523591" y="4600511"/>
              <a:ext cx="6520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Device</a:t>
              </a:r>
              <a:r>
                <a:rPr lang="en-US" sz="1800" baseline="30000" dirty="0" smtClean="0"/>
                <a:t> </a:t>
              </a:r>
              <a:r>
                <a:rPr lang="en-US" sz="1800" dirty="0" smtClean="0"/>
                <a:t>for controlling</a:t>
              </a:r>
            </a:p>
            <a:p>
              <a:pPr algn="ctr"/>
              <a:r>
                <a:rPr lang="en-US" sz="1800" dirty="0" smtClean="0"/>
                <a:t>inhaled carbon dioxide</a:t>
              </a:r>
              <a:endParaRPr lang="en-US" sz="18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41258" y="2245702"/>
            <a:ext cx="2849211" cy="3053271"/>
            <a:chOff x="6141258" y="2245702"/>
            <a:chExt cx="2849211" cy="3053271"/>
          </a:xfrm>
        </p:grpSpPr>
        <p:pic>
          <p:nvPicPr>
            <p:cNvPr id="18" name="Picture 3" descr="subj-w-cir-inMRI.JPG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27"/>
            <a:stretch/>
          </p:blipFill>
          <p:spPr bwMode="auto">
            <a:xfrm>
              <a:off x="6325078" y="2245702"/>
              <a:ext cx="2475247" cy="2209812"/>
            </a:xfrm>
            <a:prstGeom prst="rect">
              <a:avLst/>
            </a:prstGeom>
            <a:noFill/>
            <a:ln w="12700" cmpd="sng">
              <a:solidFill>
                <a:srgbClr val="E661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141258" y="4652642"/>
              <a:ext cx="2849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Subject placed into</a:t>
              </a:r>
            </a:p>
            <a:p>
              <a:pPr algn="ctr"/>
              <a:r>
                <a:rPr lang="en-US" sz="1800" dirty="0" smtClean="0"/>
                <a:t>MRI scanner</a:t>
              </a:r>
              <a:endParaRPr lang="en-US" sz="18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40853" y="2155788"/>
            <a:ext cx="3726533" cy="2901397"/>
            <a:chOff x="2840853" y="2155788"/>
            <a:chExt cx="3726533" cy="2901397"/>
          </a:xfrm>
        </p:grpSpPr>
        <p:pic>
          <p:nvPicPr>
            <p:cNvPr id="27" name="Picture 26"/>
            <p:cNvPicPr>
              <a:picLocks/>
            </p:cNvPicPr>
            <p:nvPr/>
          </p:nvPicPr>
          <p:blipFill rotWithShape="1">
            <a:blip r:embed="rId4"/>
            <a:srcRect l="2091" t="358" r="12632" b="2455"/>
            <a:stretch/>
          </p:blipFill>
          <p:spPr>
            <a:xfrm>
              <a:off x="3367248" y="2155788"/>
              <a:ext cx="2698812" cy="2355877"/>
            </a:xfrm>
            <a:prstGeom prst="rect">
              <a:avLst/>
            </a:prstGeom>
            <a:ln w="12700" cmpd="sng">
              <a:solidFill>
                <a:srgbClr val="E66123"/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2840853" y="4687853"/>
              <a:ext cx="3726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Applying breathing mask</a:t>
              </a:r>
              <a:endParaRPr lang="en-US" sz="1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98016" y="2540157"/>
            <a:ext cx="701857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lang="en-US" sz="800" dirty="0" smtClean="0">
                <a:solidFill>
                  <a:srgbClr val="FF6600"/>
                </a:solidFill>
                <a:latin typeface="Arial"/>
                <a:cs typeface="Arial"/>
              </a:rPr>
              <a:t>ebreathing</a:t>
            </a:r>
          </a:p>
          <a:p>
            <a:r>
              <a:rPr lang="en-US" sz="800" dirty="0" smtClean="0">
                <a:solidFill>
                  <a:srgbClr val="FF6600"/>
                </a:solidFill>
                <a:latin typeface="Arial"/>
                <a:cs typeface="Arial"/>
              </a:rPr>
              <a:t>mask</a:t>
            </a:r>
            <a:endParaRPr lang="en-US" sz="800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498279" y="2866028"/>
            <a:ext cx="150399" cy="2924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243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2791" t="60211" r="41303" b="20552"/>
          <a:stretch/>
        </p:blipFill>
        <p:spPr>
          <a:xfrm>
            <a:off x="785413" y="1807311"/>
            <a:ext cx="3659690" cy="38398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32725" y="414081"/>
            <a:ext cx="9990399" cy="1143000"/>
          </a:xfrm>
        </p:spPr>
        <p:txBody>
          <a:bodyPr/>
          <a:lstStyle/>
          <a:p>
            <a:r>
              <a:rPr lang="en-US" sz="3200" dirty="0" smtClean="0"/>
              <a:t>Example of healthy increases in brain blood flow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887940" y="2891097"/>
            <a:ext cx="3693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Red, orange, and yellow colors mean the blood vessels can open up as needed. </a:t>
            </a:r>
            <a:endParaRPr lang="en-US" dirty="0"/>
          </a:p>
        </p:txBody>
      </p:sp>
      <p:sp>
        <p:nvSpPr>
          <p:cNvPr id="12" name="Curved Up Arrow 8"/>
          <p:cNvSpPr>
            <a:spLocks noChangeArrowheads="1"/>
          </p:cNvSpPr>
          <p:nvPr/>
        </p:nvSpPr>
        <p:spPr bwMode="auto">
          <a:xfrm rot="8285220" flipH="1">
            <a:off x="5654041" y="5153416"/>
            <a:ext cx="1857032" cy="546614"/>
          </a:xfrm>
          <a:prstGeom prst="curvedUpArrow">
            <a:avLst>
              <a:gd name="adj1" fmla="val 31687"/>
              <a:gd name="adj2" fmla="val 66817"/>
              <a:gd name="adj3" fmla="val 38540"/>
            </a:avLst>
          </a:prstGeom>
          <a:gradFill rotWithShape="1">
            <a:gsLst>
              <a:gs pos="0">
                <a:srgbClr val="CC0000"/>
              </a:gs>
              <a:gs pos="49001">
                <a:srgbClr val="CC0000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0347" y="1976611"/>
            <a:ext cx="3918706" cy="1143000"/>
          </a:xfrm>
        </p:spPr>
        <p:txBody>
          <a:bodyPr/>
          <a:lstStyle/>
          <a:p>
            <a:pPr algn="l"/>
            <a:r>
              <a:rPr lang="en-US" sz="3200" dirty="0" smtClean="0"/>
              <a:t>Patient with severe narrowing of blood vessel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Does the brain get enough blood?</a:t>
            </a:r>
            <a:endParaRPr lang="en-US" sz="3200" dirty="0"/>
          </a:p>
        </p:txBody>
      </p:sp>
      <p:pic>
        <p:nvPicPr>
          <p:cNvPr id="9" name="Picture 3" descr="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t="59999" r="83041" b="19636"/>
          <a:stretch/>
        </p:blipFill>
        <p:spPr bwMode="auto">
          <a:xfrm>
            <a:off x="5607349" y="294014"/>
            <a:ext cx="2424233" cy="249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302" r="2281" b="604"/>
          <a:stretch>
            <a:fillRect/>
          </a:stretch>
        </p:blipFill>
        <p:spPr bwMode="auto">
          <a:xfrm>
            <a:off x="6605271" y="2893210"/>
            <a:ext cx="1407617" cy="364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601" r="3134" b="601"/>
          <a:stretch>
            <a:fillRect/>
          </a:stretch>
        </p:blipFill>
        <p:spPr bwMode="auto">
          <a:xfrm>
            <a:off x="5291188" y="2874384"/>
            <a:ext cx="1696930" cy="365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226945" y="2634972"/>
            <a:ext cx="6690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/>
              <a:t>right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502869" y="2634973"/>
            <a:ext cx="526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/>
              <a:t>left</a:t>
            </a:r>
          </a:p>
        </p:txBody>
      </p:sp>
      <p:sp>
        <p:nvSpPr>
          <p:cNvPr id="5" name="TextBox 4"/>
          <p:cNvSpPr txBox="1"/>
          <p:nvPr/>
        </p:nvSpPr>
        <p:spPr>
          <a:xfrm rot="1631883">
            <a:off x="5919457" y="4686462"/>
            <a:ext cx="4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{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375835" flipV="1">
            <a:off x="7279609" y="4645163"/>
            <a:ext cx="4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{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0233" y="5304437"/>
            <a:ext cx="554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Severe narrowing of artery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 rot="1358799" flipV="1">
            <a:off x="5928030" y="4789205"/>
            <a:ext cx="49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{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4553" y="5456839"/>
            <a:ext cx="168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Normal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4691256" y="4927978"/>
            <a:ext cx="1154585" cy="60764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622300" dist="1104900" dir="13500000" kx="2700000" rotWithShape="0">
              <a:schemeClr val="tx1">
                <a:alpha val="74000"/>
              </a:schemeClr>
            </a:outerShdw>
          </a:effectLst>
        </p:spPr>
      </p:cxnSp>
      <p:cxnSp>
        <p:nvCxnSpPr>
          <p:cNvPr id="31" name="Straight Arrow Connector 24"/>
          <p:cNvCxnSpPr/>
          <p:nvPr/>
        </p:nvCxnSpPr>
        <p:spPr bwMode="auto">
          <a:xfrm rot="10800000">
            <a:off x="7675425" y="4764405"/>
            <a:ext cx="637578" cy="631456"/>
          </a:xfrm>
          <a:prstGeom prst="curvedConnector3">
            <a:avLst>
              <a:gd name="adj1" fmla="val 21407"/>
            </a:avLst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622300" dist="1104900" dir="13500000" kx="2700000" rotWithShape="0">
              <a:schemeClr val="tx1">
                <a:alpha val="74000"/>
              </a:scheme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637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Title 1"/>
          <p:cNvSpPr>
            <a:spLocks noGrp="1"/>
          </p:cNvSpPr>
          <p:nvPr>
            <p:ph type="title"/>
          </p:nvPr>
        </p:nvSpPr>
        <p:spPr>
          <a:xfrm>
            <a:off x="0" y="338138"/>
            <a:ext cx="9144000" cy="1143000"/>
          </a:xfrm>
        </p:spPr>
        <p:txBody>
          <a:bodyPr/>
          <a:lstStyle/>
          <a:p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Example of Failed Brain Stress Test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49400" y="4549775"/>
            <a:ext cx="5849938" cy="2122488"/>
            <a:chOff x="1549400" y="4549775"/>
            <a:chExt cx="5849938" cy="2122488"/>
          </a:xfrm>
        </p:grpSpPr>
        <p:pic>
          <p:nvPicPr>
            <p:cNvPr id="331781" name="Picture 5" descr="Moya000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9" t="20313" r="21875" b="16927"/>
            <a:stretch>
              <a:fillRect/>
            </a:stretch>
          </p:blipFill>
          <p:spPr bwMode="auto">
            <a:xfrm>
              <a:off x="5638800" y="4768850"/>
              <a:ext cx="1760538" cy="18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1782" name="Picture 7" descr="Moya000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16667" r="20573" b="16667"/>
            <a:stretch>
              <a:fillRect/>
            </a:stretch>
          </p:blipFill>
          <p:spPr bwMode="auto">
            <a:xfrm>
              <a:off x="3573463" y="4657725"/>
              <a:ext cx="1887537" cy="200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1783" name="Picture 8" descr="Moya0005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8" t="15105" r="19270" b="15364"/>
            <a:stretch>
              <a:fillRect/>
            </a:stretch>
          </p:blipFill>
          <p:spPr bwMode="auto">
            <a:xfrm>
              <a:off x="1549400" y="4549775"/>
              <a:ext cx="1938338" cy="212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123619" y="4278822"/>
            <a:ext cx="3416320" cy="2053324"/>
            <a:chOff x="3123619" y="4278822"/>
            <a:chExt cx="3416320" cy="2053324"/>
          </a:xfrm>
        </p:grpSpPr>
        <p:sp>
          <p:nvSpPr>
            <p:cNvPr id="11" name="TextBox 10"/>
            <p:cNvSpPr txBox="1"/>
            <p:nvPr/>
          </p:nvSpPr>
          <p:spPr>
            <a:xfrm>
              <a:off x="3123619" y="4278822"/>
              <a:ext cx="3416320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dirty="0" smtClean="0"/>
                <a:t>ew small strokes in brain</a:t>
              </a:r>
              <a:endParaRPr lang="en-US" dirty="0"/>
            </a:p>
          </p:txBody>
        </p:sp>
        <p:sp>
          <p:nvSpPr>
            <p:cNvPr id="24" name="Left Arrow 23"/>
            <p:cNvSpPr/>
            <p:nvPr/>
          </p:nvSpPr>
          <p:spPr bwMode="auto">
            <a:xfrm rot="17970990" flipV="1">
              <a:off x="2724163" y="5385931"/>
              <a:ext cx="1375131" cy="123997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endParaRPr>
            </a:p>
          </p:txBody>
        </p:sp>
        <p:sp>
          <p:nvSpPr>
            <p:cNvPr id="25" name="Left Arrow 24"/>
            <p:cNvSpPr/>
            <p:nvPr/>
          </p:nvSpPr>
          <p:spPr bwMode="auto">
            <a:xfrm rot="14329279" flipV="1">
              <a:off x="4091123" y="5444255"/>
              <a:ext cx="1551331" cy="12257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endParaRPr>
            </a:p>
          </p:txBody>
        </p:sp>
        <p:sp>
          <p:nvSpPr>
            <p:cNvPr id="26" name="Left Arrow 25"/>
            <p:cNvSpPr/>
            <p:nvPr/>
          </p:nvSpPr>
          <p:spPr bwMode="auto">
            <a:xfrm rot="13950292" flipV="1">
              <a:off x="5568593" y="5448506"/>
              <a:ext cx="1631536" cy="135743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7336089" y="6342030"/>
            <a:ext cx="1662735" cy="49090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4000" contras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5679" y="1415674"/>
            <a:ext cx="2595454" cy="26614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81975" y="2330876"/>
            <a:ext cx="3300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narrowed blood vessel</a:t>
            </a:r>
          </a:p>
          <a:p>
            <a:endParaRPr lang="en-US" dirty="0"/>
          </a:p>
        </p:txBody>
      </p:sp>
      <p:sp>
        <p:nvSpPr>
          <p:cNvPr id="27" name="Curved Up Arrow 8"/>
          <p:cNvSpPr>
            <a:spLocks noChangeArrowheads="1"/>
          </p:cNvSpPr>
          <p:nvPr/>
        </p:nvSpPr>
        <p:spPr bwMode="auto">
          <a:xfrm rot="10595529">
            <a:off x="4688564" y="1563326"/>
            <a:ext cx="2430391" cy="876596"/>
          </a:xfrm>
          <a:prstGeom prst="curvedUpArrow">
            <a:avLst>
              <a:gd name="adj1" fmla="val 12916"/>
              <a:gd name="adj2" fmla="val 29582"/>
              <a:gd name="adj3" fmla="val 25887"/>
            </a:avLst>
          </a:prstGeom>
          <a:gradFill rotWithShape="1">
            <a:gsLst>
              <a:gs pos="0">
                <a:srgbClr val="CC0000"/>
              </a:gs>
              <a:gs pos="49001">
                <a:srgbClr val="CC0000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9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50" y="1258606"/>
            <a:ext cx="54006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753685" y="79841"/>
            <a:ext cx="9990399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9pPr>
          </a:lstStyle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338138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9pPr>
          </a:lstStyle>
          <a:p>
            <a:r>
              <a:rPr lang="en-US" sz="3200" smtClean="0">
                <a:latin typeface="Times New Roman" charset="0"/>
                <a:ea typeface="ＭＳ Ｐゴシック" charset="0"/>
                <a:cs typeface="ＭＳ Ｐゴシック" charset="0"/>
              </a:rPr>
              <a:t>Example of Failed Brain Stress Test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9" name="Group 59"/>
          <p:cNvGrpSpPr>
            <a:grpSpLocks/>
          </p:cNvGrpSpPr>
          <p:nvPr/>
        </p:nvGrpSpPr>
        <p:grpSpPr bwMode="auto">
          <a:xfrm>
            <a:off x="125336" y="3041502"/>
            <a:ext cx="2982897" cy="2088942"/>
            <a:chOff x="408" y="1152"/>
            <a:chExt cx="3392" cy="1920"/>
          </a:xfrm>
        </p:grpSpPr>
        <p:sp>
          <p:nvSpPr>
            <p:cNvPr id="20" name="AutoShape 60"/>
            <p:cNvSpPr>
              <a:spLocks noChangeArrowheads="1"/>
            </p:cNvSpPr>
            <p:nvPr/>
          </p:nvSpPr>
          <p:spPr bwMode="auto">
            <a:xfrm>
              <a:off x="408" y="1152"/>
              <a:ext cx="3392" cy="1920"/>
            </a:xfrm>
            <a:prstGeom prst="lightningBolt">
              <a:avLst/>
            </a:prstGeom>
            <a:solidFill>
              <a:schemeClr val="hlink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>
                <a:solidFill>
                  <a:srgbClr val="00CCFF"/>
                </a:solidFill>
                <a:latin typeface="Times New Roman" pitchFamily="-108" charset="0"/>
                <a:ea typeface="+mn-ea"/>
                <a:cs typeface="+mn-cs"/>
              </a:endParaRPr>
            </a:p>
          </p:txBody>
        </p:sp>
        <p:sp>
          <p:nvSpPr>
            <p:cNvPr id="21" name="Text Box 61"/>
            <p:cNvSpPr txBox="1">
              <a:spLocks noChangeArrowheads="1"/>
            </p:cNvSpPr>
            <p:nvPr/>
          </p:nvSpPr>
          <p:spPr bwMode="auto">
            <a:xfrm>
              <a:off x="1267" y="1405"/>
              <a:ext cx="1556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BF"/>
                  </a:solidFill>
                </a:rPr>
                <a:t>Blue</a:t>
              </a:r>
            </a:p>
          </p:txBody>
        </p:sp>
        <p:sp>
          <p:nvSpPr>
            <p:cNvPr id="22" name="Text Box 62"/>
            <p:cNvSpPr txBox="1">
              <a:spLocks noChangeArrowheads="1"/>
            </p:cNvSpPr>
            <p:nvPr/>
          </p:nvSpPr>
          <p:spPr bwMode="auto">
            <a:xfrm>
              <a:off x="2006" y="1986"/>
              <a:ext cx="4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00BF"/>
                  </a:solidFill>
                </a:rPr>
                <a:t>BAD!</a:t>
              </a:r>
            </a:p>
          </p:txBody>
        </p:sp>
        <p:sp>
          <p:nvSpPr>
            <p:cNvPr id="23" name="Text Box 63"/>
            <p:cNvSpPr txBox="1">
              <a:spLocks noChangeArrowheads="1"/>
            </p:cNvSpPr>
            <p:nvPr/>
          </p:nvSpPr>
          <p:spPr bwMode="auto">
            <a:xfrm>
              <a:off x="1742" y="1706"/>
              <a:ext cx="411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0000BF"/>
                  </a:solidFill>
                </a:rPr>
                <a:t>is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01596" y="2640441"/>
            <a:ext cx="2131942" cy="2684046"/>
            <a:chOff x="6751206" y="2063877"/>
            <a:chExt cx="2131942" cy="2684046"/>
          </a:xfrm>
        </p:grpSpPr>
        <p:pic>
          <p:nvPicPr>
            <p:cNvPr id="25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512"/>
            <a:stretch/>
          </p:blipFill>
          <p:spPr bwMode="auto">
            <a:xfrm>
              <a:off x="6751206" y="2063877"/>
              <a:ext cx="216687" cy="268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eft Arrow 25"/>
            <p:cNvSpPr/>
            <p:nvPr/>
          </p:nvSpPr>
          <p:spPr bwMode="auto">
            <a:xfrm rot="5400000">
              <a:off x="6668874" y="2751747"/>
              <a:ext cx="1025295" cy="15763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27400" y="2550201"/>
              <a:ext cx="13298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</a:t>
              </a:r>
              <a:r>
                <a:rPr lang="en-US" sz="1600" dirty="0" smtClean="0"/>
                <a:t>ealthier flow</a:t>
              </a:r>
            </a:p>
            <a:p>
              <a:r>
                <a:rPr lang="en-US" sz="1600" dirty="0" smtClean="0"/>
                <a:t>increases</a:t>
              </a:r>
              <a:endParaRPr lang="en-US" sz="1600" dirty="0"/>
            </a:p>
          </p:txBody>
        </p:sp>
        <p:sp>
          <p:nvSpPr>
            <p:cNvPr id="28" name="Left Arrow 27"/>
            <p:cNvSpPr/>
            <p:nvPr/>
          </p:nvSpPr>
          <p:spPr bwMode="auto">
            <a:xfrm rot="16200000" flipV="1">
              <a:off x="6672924" y="4008787"/>
              <a:ext cx="1025295" cy="129778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40338" y="3842970"/>
              <a:ext cx="1542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insufficient flow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86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60397" r="40452" b="19180"/>
          <a:stretch/>
        </p:blipFill>
        <p:spPr bwMode="auto">
          <a:xfrm>
            <a:off x="1211541" y="1896760"/>
            <a:ext cx="3124940" cy="343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753685" y="79841"/>
            <a:ext cx="9990399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9pPr>
          </a:lstStyle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630598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CC66"/>
                </a:solidFill>
                <a:latin typeface="Times New Roman" pitchFamily="1" charset="0"/>
              </a:defRPr>
            </a:lvl9pPr>
          </a:lstStyle>
          <a:p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Example of Failed Brain Stress Test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3457" y="2707270"/>
            <a:ext cx="3693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color means blood flow delivery to this part of the brain in not enough.</a:t>
            </a:r>
          </a:p>
          <a:p>
            <a:endParaRPr lang="en-US" dirty="0" smtClean="0"/>
          </a:p>
          <a:p>
            <a:r>
              <a:rPr lang="en-US" dirty="0" smtClean="0"/>
              <a:t>This means that there is  high risk for stroke in the blue part of the brain!</a:t>
            </a:r>
            <a:endParaRPr lang="en-US" dirty="0"/>
          </a:p>
        </p:txBody>
      </p:sp>
      <p:sp>
        <p:nvSpPr>
          <p:cNvPr id="18" name="Curved Up Arrow 8"/>
          <p:cNvSpPr>
            <a:spLocks noChangeArrowheads="1"/>
          </p:cNvSpPr>
          <p:nvPr/>
        </p:nvSpPr>
        <p:spPr bwMode="auto">
          <a:xfrm rot="9791019">
            <a:off x="3009118" y="2240143"/>
            <a:ext cx="2430391" cy="876596"/>
          </a:xfrm>
          <a:prstGeom prst="curvedUpArrow">
            <a:avLst>
              <a:gd name="adj1" fmla="val 12916"/>
              <a:gd name="adj2" fmla="val 29582"/>
              <a:gd name="adj3" fmla="val 25887"/>
            </a:avLst>
          </a:prstGeom>
          <a:gradFill rotWithShape="1">
            <a:gsLst>
              <a:gs pos="0">
                <a:srgbClr val="CC0000"/>
              </a:gs>
              <a:gs pos="49001">
                <a:srgbClr val="CC0000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46088" y="6731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9A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9A9"/>
                </a:solidFill>
                <a:latin typeface="Arial" charset="0"/>
                <a:ea typeface="ＭＳ Ｐゴシック" pitchFamily="6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9A9"/>
                </a:solidFill>
                <a:latin typeface="Arial" charset="0"/>
                <a:ea typeface="ＭＳ Ｐゴシック" pitchFamily="6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9A9"/>
                </a:solidFill>
                <a:latin typeface="Arial" charset="0"/>
                <a:ea typeface="ＭＳ Ｐゴシック" pitchFamily="6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69A9"/>
                </a:solidFill>
                <a:latin typeface="Arial" charset="0"/>
                <a:ea typeface="ＭＳ Ｐゴシック" pitchFamily="6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69A9"/>
                </a:solidFill>
                <a:latin typeface="Arial" charset="0"/>
                <a:ea typeface="ＭＳ Ｐゴシック" pitchFamily="6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69A9"/>
                </a:solidFill>
                <a:latin typeface="Arial" charset="0"/>
                <a:ea typeface="ＭＳ Ｐゴシック" pitchFamily="6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69A9"/>
                </a:solidFill>
                <a:latin typeface="Arial" charset="0"/>
                <a:ea typeface="ＭＳ Ｐゴシック" pitchFamily="6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69A9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 algn="ctr">
              <a:defRPr/>
            </a:pPr>
            <a:r>
              <a:rPr lang="en-US" kern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Variation in Blood Flow Control:</a:t>
            </a:r>
          </a:p>
          <a:p>
            <a:pPr algn="ctr">
              <a:defRPr/>
            </a:pPr>
            <a:r>
              <a:rPr lang="en-US" kern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Normal </a:t>
            </a:r>
            <a:r>
              <a:rPr lang="en-US" kern="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vs</a:t>
            </a:r>
            <a:r>
              <a:rPr lang="en-US" kern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Alzheimer’s Disease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83122" y="2180161"/>
            <a:ext cx="2361829" cy="3449617"/>
            <a:chOff x="1983122" y="2180161"/>
            <a:chExt cx="2361829" cy="3449617"/>
          </a:xfrm>
        </p:grpSpPr>
        <p:pic>
          <p:nvPicPr>
            <p:cNvPr id="163841" name="Picture 3" descr="AD vs Control machine learning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7" t="24054" r="49687" b="15170"/>
            <a:stretch/>
          </p:blipFill>
          <p:spPr bwMode="auto">
            <a:xfrm>
              <a:off x="1983122" y="2180161"/>
              <a:ext cx="2361829" cy="297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322739" y="5229668"/>
              <a:ext cx="1813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Healthy pattern</a:t>
              </a:r>
              <a:endParaRPr lang="en-US" sz="2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30690" y="2291809"/>
            <a:ext cx="2299771" cy="3344004"/>
            <a:chOff x="4930690" y="2291809"/>
            <a:chExt cx="2299771" cy="3344004"/>
          </a:xfrm>
        </p:grpSpPr>
        <p:pic>
          <p:nvPicPr>
            <p:cNvPr id="5" name="Picture 3" descr="AD vs Control machine learning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9" t="24054" r="14037" b="15170"/>
            <a:stretch/>
          </p:blipFill>
          <p:spPr bwMode="auto">
            <a:xfrm>
              <a:off x="4930690" y="2291809"/>
              <a:ext cx="2299771" cy="297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983399" y="5235703"/>
              <a:ext cx="22238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Alzheimer’s pattern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5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xmlns:p14="http://schemas.microsoft.com/office/powerpoint/2010/main" spd="slow" advClick="0" advTm="20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22295</TotalTime>
  <Words>211</Words>
  <Application>Microsoft Macintosh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PowerPoint Presentation</vt:lpstr>
      <vt:lpstr>How the Brain Controls Blood Flow</vt:lpstr>
      <vt:lpstr>Mapping Brain Blood Flow Control</vt:lpstr>
      <vt:lpstr>Example of healthy increases in brain blood flow</vt:lpstr>
      <vt:lpstr>Patient with severe narrowing of blood vessel    Does the brain get enough blood?</vt:lpstr>
      <vt:lpstr>Example of Failed Brain Stress Test</vt:lpstr>
      <vt:lpstr>PowerPoint Presentation</vt:lpstr>
      <vt:lpstr>PowerPoint Presentation</vt:lpstr>
      <vt:lpstr>PowerPoint Presentation</vt:lpstr>
      <vt:lpstr>Acknowledgements: </vt:lpstr>
    </vt:vector>
  </TitlesOfParts>
  <Manager/>
  <Company>University Health Network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 Imaging in Cerebral Ischemia</dc:title>
  <dc:subject/>
  <dc:creator>University Health Network</dc:creator>
  <cp:keywords/>
  <dc:description/>
  <cp:lastModifiedBy>David Mikulis</cp:lastModifiedBy>
  <cp:revision>972</cp:revision>
  <cp:lastPrinted>2012-03-15T23:59:59Z</cp:lastPrinted>
  <dcterms:created xsi:type="dcterms:W3CDTF">2012-04-25T20:38:28Z</dcterms:created>
  <dcterms:modified xsi:type="dcterms:W3CDTF">2015-11-23T21:55:05Z</dcterms:modified>
  <cp:category/>
</cp:coreProperties>
</file>